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embeddedFontLst>
    <p:embeddedFont>
      <p:font typeface="Helvetica Neue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HelveticaNeue-bold.fntdata"/><Relationship Id="rId16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HelveticaNeue-boldItalic.fntdata"/><Relationship Id="rId6" Type="http://schemas.openxmlformats.org/officeDocument/2006/relationships/slide" Target="slides/slide1.xml"/><Relationship Id="rId18" Type="http://schemas.openxmlformats.org/officeDocument/2006/relationships/font" Target="fonts/HelveticaNeue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9" name="Google Shape;159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8" name="Google Shape;168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5760" lvl="0" marL="4572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1pPr>
            <a:lvl2pPr indent="-365760" lvl="1" marL="9144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2pPr>
            <a:lvl3pPr indent="-365760" lvl="2" marL="13716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3pPr>
            <a:lvl4pPr indent="-365760" lvl="3" marL="18288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4pPr>
            <a:lvl5pPr indent="-365760" lvl="4" marL="22860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5760" lvl="0" marL="4572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1pPr>
            <a:lvl2pPr indent="-365760" lvl="1" marL="9144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2pPr>
            <a:lvl3pPr indent="-365760" lvl="2" marL="13716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3pPr>
            <a:lvl4pPr indent="-365760" lvl="3" marL="18288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4pPr>
            <a:lvl5pPr indent="-365760" lvl="4" marL="22860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685800" y="2624677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3600"/>
              <a:buFont typeface="Helvetica Neue"/>
              <a:buNone/>
              <a:defRPr>
                <a:solidFill>
                  <a:srgbClr val="FED60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1371600" y="4871464"/>
            <a:ext cx="6400800" cy="125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SzPts val="3840"/>
              <a:buNone/>
              <a:defRPr>
                <a:solidFill>
                  <a:srgbClr val="F2F2F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SzPts val="336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SzPts val="288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SzPts val="2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SzPts val="2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3600"/>
              <a:buFont typeface="Helvetica Neue"/>
              <a:buNone/>
              <a:defRPr b="1" i="0" sz="3600">
                <a:solidFill>
                  <a:srgbClr val="1C6B3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72440" lvl="0" marL="457200" algn="l">
              <a:spcBef>
                <a:spcPts val="640"/>
              </a:spcBef>
              <a:spcAft>
                <a:spcPts val="0"/>
              </a:spcAft>
              <a:buClr>
                <a:srgbClr val="FED60E"/>
              </a:buClr>
              <a:buSzPts val="3840"/>
              <a:buFont typeface="Noto Sans Symbols"/>
              <a:buChar char="▪"/>
              <a:defRPr>
                <a:solidFill>
                  <a:srgbClr val="3F3F3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441960" lvl="1" marL="914400" algn="l">
              <a:spcBef>
                <a:spcPts val="560"/>
              </a:spcBef>
              <a:spcAft>
                <a:spcPts val="0"/>
              </a:spcAft>
              <a:buClr>
                <a:srgbClr val="FED60E"/>
              </a:buClr>
              <a:buSzPts val="3360"/>
              <a:buFont typeface="Noto Sans Symbols"/>
              <a:buChar char="▪"/>
              <a:defRPr>
                <a:solidFill>
                  <a:srgbClr val="3F3F3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411480" lvl="2" marL="1371600" algn="l">
              <a:spcBef>
                <a:spcPts val="480"/>
              </a:spcBef>
              <a:spcAft>
                <a:spcPts val="0"/>
              </a:spcAft>
              <a:buClr>
                <a:srgbClr val="FED60E"/>
              </a:buClr>
              <a:buSzPts val="2880"/>
              <a:buFont typeface="Noto Sans Symbols"/>
              <a:buChar char="▪"/>
              <a:defRPr>
                <a:solidFill>
                  <a:srgbClr val="3F3F3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81000" lvl="3" marL="1828800" algn="l">
              <a:spcBef>
                <a:spcPts val="400"/>
              </a:spcBef>
              <a:spcAft>
                <a:spcPts val="0"/>
              </a:spcAft>
              <a:buClr>
                <a:srgbClr val="FED60E"/>
              </a:buClr>
              <a:buSzPts val="2400"/>
              <a:buFont typeface="Noto Sans Symbols"/>
              <a:buChar char="▪"/>
              <a:defRPr>
                <a:solidFill>
                  <a:srgbClr val="3F3F3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81000" lvl="4" marL="2286000" algn="l">
              <a:spcBef>
                <a:spcPts val="400"/>
              </a:spcBef>
              <a:spcAft>
                <a:spcPts val="0"/>
              </a:spcAft>
              <a:buClr>
                <a:srgbClr val="FED60E"/>
              </a:buClr>
              <a:buSzPts val="2400"/>
              <a:buFont typeface="Noto Sans Symbols"/>
              <a:buChar char="▪"/>
              <a:defRPr>
                <a:solidFill>
                  <a:srgbClr val="3F3F3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4000"/>
              <a:buFont typeface="Helvetica Neue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4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216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9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68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68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41960" lvl="0" marL="457200" algn="l">
              <a:spcBef>
                <a:spcPts val="560"/>
              </a:spcBef>
              <a:spcAft>
                <a:spcPts val="0"/>
              </a:spcAft>
              <a:buSzPts val="3360"/>
              <a:buChar char="▪"/>
              <a:defRPr sz="2800"/>
            </a:lvl1pPr>
            <a:lvl2pPr indent="-411480" lvl="1" marL="914400" algn="l">
              <a:spcBef>
                <a:spcPts val="480"/>
              </a:spcBef>
              <a:spcAft>
                <a:spcPts val="0"/>
              </a:spcAft>
              <a:buSzPts val="2880"/>
              <a:buChar char="▪"/>
              <a:defRPr sz="2400"/>
            </a:lvl2pPr>
            <a:lvl3pPr indent="-381000" lvl="2" marL="1371600" algn="l">
              <a:spcBef>
                <a:spcPts val="400"/>
              </a:spcBef>
              <a:spcAft>
                <a:spcPts val="0"/>
              </a:spcAft>
              <a:buSzPts val="2400"/>
              <a:buChar char="▪"/>
              <a:defRPr sz="2000"/>
            </a:lvl3pPr>
            <a:lvl4pPr indent="-365760" lvl="3" marL="18288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 sz="1800"/>
            </a:lvl4pPr>
            <a:lvl5pPr indent="-365760" lvl="4" marL="22860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8" name="Google Shape;28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41960" lvl="0" marL="457200" algn="l">
              <a:spcBef>
                <a:spcPts val="560"/>
              </a:spcBef>
              <a:spcAft>
                <a:spcPts val="0"/>
              </a:spcAft>
              <a:buSzPts val="3360"/>
              <a:buChar char="▪"/>
              <a:defRPr sz="2800"/>
            </a:lvl1pPr>
            <a:lvl2pPr indent="-411480" lvl="1" marL="914400" algn="l">
              <a:spcBef>
                <a:spcPts val="480"/>
              </a:spcBef>
              <a:spcAft>
                <a:spcPts val="0"/>
              </a:spcAft>
              <a:buSzPts val="2880"/>
              <a:buChar char="▪"/>
              <a:defRPr sz="2400"/>
            </a:lvl2pPr>
            <a:lvl3pPr indent="-381000" lvl="2" marL="1371600" algn="l">
              <a:spcBef>
                <a:spcPts val="400"/>
              </a:spcBef>
              <a:spcAft>
                <a:spcPts val="0"/>
              </a:spcAft>
              <a:buSzPts val="2400"/>
              <a:buChar char="▪"/>
              <a:defRPr sz="2000"/>
            </a:lvl3pPr>
            <a:lvl4pPr indent="-365760" lvl="3" marL="18288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 sz="1800"/>
            </a:lvl4pPr>
            <a:lvl5pPr indent="-365760" lvl="4" marL="22860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9" name="Google Shape;29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3600"/>
              <a:buFont typeface="Helvetica Neu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88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4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21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92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92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11480" lvl="0" marL="457200" algn="l">
              <a:spcBef>
                <a:spcPts val="480"/>
              </a:spcBef>
              <a:spcAft>
                <a:spcPts val="0"/>
              </a:spcAft>
              <a:buSzPts val="2880"/>
              <a:buChar char="▪"/>
              <a:defRPr sz="2400"/>
            </a:lvl1pPr>
            <a:lvl2pPr indent="-381000" lvl="1" marL="914400" algn="l">
              <a:spcBef>
                <a:spcPts val="400"/>
              </a:spcBef>
              <a:spcAft>
                <a:spcPts val="0"/>
              </a:spcAft>
              <a:buSzPts val="2400"/>
              <a:buChar char="▪"/>
              <a:defRPr sz="2000"/>
            </a:lvl2pPr>
            <a:lvl3pPr indent="-365760" lvl="2" marL="13716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 sz="1800"/>
            </a:lvl3pPr>
            <a:lvl4pPr indent="-350519" lvl="3" marL="1828800" algn="l">
              <a:spcBef>
                <a:spcPts val="320"/>
              </a:spcBef>
              <a:spcAft>
                <a:spcPts val="0"/>
              </a:spcAft>
              <a:buSzPts val="1920"/>
              <a:buChar char="▪"/>
              <a:defRPr sz="1600"/>
            </a:lvl4pPr>
            <a:lvl5pPr indent="-350520" lvl="4" marL="2286000" algn="l">
              <a:spcBef>
                <a:spcPts val="320"/>
              </a:spcBef>
              <a:spcAft>
                <a:spcPts val="0"/>
              </a:spcAft>
              <a:buSzPts val="1920"/>
              <a:buChar char="▪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6" name="Google Shape;36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88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4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21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92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92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11480" lvl="0" marL="457200" algn="l">
              <a:spcBef>
                <a:spcPts val="480"/>
              </a:spcBef>
              <a:spcAft>
                <a:spcPts val="0"/>
              </a:spcAft>
              <a:buSzPts val="2880"/>
              <a:buChar char="▪"/>
              <a:defRPr sz="2400"/>
            </a:lvl1pPr>
            <a:lvl2pPr indent="-381000" lvl="1" marL="914400" algn="l">
              <a:spcBef>
                <a:spcPts val="400"/>
              </a:spcBef>
              <a:spcAft>
                <a:spcPts val="0"/>
              </a:spcAft>
              <a:buSzPts val="2400"/>
              <a:buChar char="▪"/>
              <a:defRPr sz="2000"/>
            </a:lvl2pPr>
            <a:lvl3pPr indent="-365760" lvl="2" marL="1371600" algn="l">
              <a:spcBef>
                <a:spcPts val="360"/>
              </a:spcBef>
              <a:spcAft>
                <a:spcPts val="0"/>
              </a:spcAft>
              <a:buSzPts val="2160"/>
              <a:buChar char="▪"/>
              <a:defRPr sz="1800"/>
            </a:lvl3pPr>
            <a:lvl4pPr indent="-350519" lvl="3" marL="1828800" algn="l">
              <a:spcBef>
                <a:spcPts val="320"/>
              </a:spcBef>
              <a:spcAft>
                <a:spcPts val="0"/>
              </a:spcAft>
              <a:buSzPts val="1920"/>
              <a:buChar char="▪"/>
              <a:defRPr sz="1600"/>
            </a:lvl4pPr>
            <a:lvl5pPr indent="-350520" lvl="4" marL="2286000" algn="l">
              <a:spcBef>
                <a:spcPts val="320"/>
              </a:spcBef>
              <a:spcAft>
                <a:spcPts val="0"/>
              </a:spcAft>
              <a:buSzPts val="1920"/>
              <a:buChar char="▪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8" name="Google Shape;3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2000"/>
              <a:buFont typeface="Helvetica Neue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72440" lvl="0" marL="457200" algn="l">
              <a:spcBef>
                <a:spcPts val="640"/>
              </a:spcBef>
              <a:spcAft>
                <a:spcPts val="0"/>
              </a:spcAft>
              <a:buSzPts val="3840"/>
              <a:buChar char="▪"/>
              <a:defRPr sz="3200"/>
            </a:lvl1pPr>
            <a:lvl2pPr indent="-441960" lvl="1" marL="914400" algn="l">
              <a:spcBef>
                <a:spcPts val="560"/>
              </a:spcBef>
              <a:spcAft>
                <a:spcPts val="0"/>
              </a:spcAft>
              <a:buSzPts val="3360"/>
              <a:buChar char="▪"/>
              <a:defRPr sz="2800"/>
            </a:lvl2pPr>
            <a:lvl3pPr indent="-411480" lvl="2" marL="1371600" algn="l">
              <a:spcBef>
                <a:spcPts val="480"/>
              </a:spcBef>
              <a:spcAft>
                <a:spcPts val="0"/>
              </a:spcAft>
              <a:buSzPts val="2880"/>
              <a:buChar char="▪"/>
              <a:defRPr sz="2400"/>
            </a:lvl3pPr>
            <a:lvl4pPr indent="-381000" lvl="3" marL="1828800" algn="l">
              <a:spcBef>
                <a:spcPts val="400"/>
              </a:spcBef>
              <a:spcAft>
                <a:spcPts val="0"/>
              </a:spcAft>
              <a:buSzPts val="2400"/>
              <a:buChar char="▪"/>
              <a:defRPr sz="2000"/>
            </a:lvl4pPr>
            <a:lvl5pPr indent="-381000" lvl="4" marL="2286000" algn="l">
              <a:spcBef>
                <a:spcPts val="400"/>
              </a:spcBef>
              <a:spcAft>
                <a:spcPts val="0"/>
              </a:spcAft>
              <a:buSzPts val="2400"/>
              <a:buChar char="▪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68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44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2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108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108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2000"/>
              <a:buFont typeface="Helvetica Neue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FED60E"/>
              </a:buClr>
              <a:buSzPts val="384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FED60E"/>
              </a:buClr>
              <a:buSzPts val="336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rgbClr val="FED60E"/>
              </a:buClr>
              <a:buSzPts val="288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rgbClr val="FED60E"/>
              </a:buClr>
              <a:buSzPts val="2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rgbClr val="FED60E"/>
              </a:buClr>
              <a:buSzPts val="24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68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44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2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108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108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7" name="Google Shape;5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1C6B31"/>
              </a:buClr>
              <a:buSzPts val="3600"/>
              <a:buFont typeface="Helvetica Neue"/>
              <a:buNone/>
              <a:defRPr b="1" i="0" sz="3600" u="none" cap="none" strike="noStrike">
                <a:solidFill>
                  <a:srgbClr val="1C6B3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7244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FED60E"/>
              </a:buClr>
              <a:buSzPts val="3840"/>
              <a:buFont typeface="Noto Sans Symbols"/>
              <a:buChar char="▪"/>
              <a:defRPr b="0" i="0" sz="3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44196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FED60E"/>
              </a:buClr>
              <a:buSzPts val="336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41148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ED60E"/>
              </a:buClr>
              <a:buSzPts val="288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810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ED60E"/>
              </a:buClr>
              <a:buSzPts val="24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810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ED60E"/>
              </a:buClr>
              <a:buSzPts val="24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/>
        </p:nvSpPr>
        <p:spPr>
          <a:xfrm>
            <a:off x="-324857" y="1118957"/>
            <a:ext cx="9849087" cy="2769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none" cap="none" strike="noStrike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Finding a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00" u="none" cap="none" strike="noStrike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Sustainable Capital Plan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none" cap="none" strike="noStrike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for the UASU</a:t>
            </a:r>
            <a:endParaRPr b="0" i="0" sz="5400" u="none" cap="none" strike="noStrike">
              <a:solidFill>
                <a:srgbClr val="FED60E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07474" y="6243052"/>
            <a:ext cx="340894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1C6B31"/>
                </a:solidFill>
                <a:latin typeface="Avenir"/>
                <a:ea typeface="Avenir"/>
                <a:cs typeface="Avenir"/>
                <a:sym typeface="Avenir"/>
              </a:rPr>
              <a:t>Presented by Emma Ripka </a:t>
            </a:r>
            <a:endParaRPr sz="1800">
              <a:solidFill>
                <a:srgbClr val="1C6B3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2"/>
          <p:cNvSpPr txBox="1"/>
          <p:nvPr>
            <p:ph type="ctrTitle"/>
          </p:nvPr>
        </p:nvSpPr>
        <p:spPr>
          <a:xfrm>
            <a:off x="685800" y="301870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7200"/>
              <a:buFont typeface="Avenir"/>
              <a:buNone/>
            </a:pPr>
            <a:r>
              <a:rPr lang="en-US" sz="7200">
                <a:latin typeface="Avenir"/>
                <a:ea typeface="Avenir"/>
                <a:cs typeface="Avenir"/>
                <a:sym typeface="Avenir"/>
              </a:rPr>
              <a:t>Questions?</a:t>
            </a:r>
            <a:br>
              <a:rPr lang="en-US" sz="7200">
                <a:latin typeface="Avenir"/>
                <a:ea typeface="Avenir"/>
                <a:cs typeface="Avenir"/>
                <a:sym typeface="Avenir"/>
              </a:rPr>
            </a:br>
            <a:r>
              <a:rPr lang="en-US" sz="6030">
                <a:latin typeface="Avenir"/>
                <a:ea typeface="Avenir"/>
                <a:cs typeface="Avenir"/>
                <a:sym typeface="Avenir"/>
              </a:rPr>
              <a:t>Feedback?</a:t>
            </a:r>
            <a:endParaRPr sz="603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1C6B3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/>
        </p:nvSpPr>
        <p:spPr>
          <a:xfrm>
            <a:off x="2257653" y="362804"/>
            <a:ext cx="491845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Outline</a:t>
            </a:r>
            <a:endParaRPr sz="4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1111761" y="1348799"/>
            <a:ext cx="7155955" cy="5509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Background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SEI survey highlights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Contextual considerations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Key issues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Potential solutions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Feedback &amp; questions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762000" y="1676400"/>
            <a:ext cx="337387" cy="337387"/>
          </a:xfrm>
          <a:prstGeom prst="ellipse">
            <a:avLst/>
          </a:prstGeom>
          <a:solidFill>
            <a:srgbClr val="FED60E"/>
          </a:solidFill>
          <a:ln cap="flat" cmpd="sng" w="9525">
            <a:solidFill>
              <a:srgbClr val="FED60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ED60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762000" y="3169528"/>
            <a:ext cx="337387" cy="337387"/>
          </a:xfrm>
          <a:prstGeom prst="ellipse">
            <a:avLst/>
          </a:prstGeom>
          <a:solidFill>
            <a:srgbClr val="FED60E"/>
          </a:solidFill>
          <a:ln cap="flat" cmpd="sng" w="9525">
            <a:solidFill>
              <a:srgbClr val="FED60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ED60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762000" y="3886200"/>
            <a:ext cx="337387" cy="337387"/>
          </a:xfrm>
          <a:prstGeom prst="ellipse">
            <a:avLst/>
          </a:prstGeom>
          <a:solidFill>
            <a:srgbClr val="FED60E"/>
          </a:solidFill>
          <a:ln cap="flat" cmpd="sng" w="9525">
            <a:solidFill>
              <a:srgbClr val="FED60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ED60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762000" y="4622800"/>
            <a:ext cx="337387" cy="337387"/>
          </a:xfrm>
          <a:prstGeom prst="ellipse">
            <a:avLst/>
          </a:prstGeom>
          <a:solidFill>
            <a:srgbClr val="FED60E"/>
          </a:solidFill>
          <a:ln cap="flat" cmpd="sng" w="9525">
            <a:solidFill>
              <a:srgbClr val="FED60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ED60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762000" y="5320279"/>
            <a:ext cx="337387" cy="337387"/>
          </a:xfrm>
          <a:prstGeom prst="ellipse">
            <a:avLst/>
          </a:prstGeom>
          <a:solidFill>
            <a:srgbClr val="FED60E"/>
          </a:solidFill>
          <a:ln cap="flat" cmpd="sng" w="9525">
            <a:solidFill>
              <a:srgbClr val="FED60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ED60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762000" y="2410958"/>
            <a:ext cx="337387" cy="337387"/>
          </a:xfrm>
          <a:prstGeom prst="ellipse">
            <a:avLst/>
          </a:prstGeom>
          <a:solidFill>
            <a:srgbClr val="FED60E"/>
          </a:solidFill>
          <a:ln cap="flat" cmpd="sng" w="9525">
            <a:solidFill>
              <a:srgbClr val="FED60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ED60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ctrTitle"/>
          </p:nvPr>
        </p:nvSpPr>
        <p:spPr>
          <a:xfrm>
            <a:off x="685800" y="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4800"/>
              <a:buFont typeface="Avenir"/>
              <a:buNone/>
            </a:pPr>
            <a:r>
              <a:rPr lang="en-US" sz="4800">
                <a:latin typeface="Avenir"/>
                <a:ea typeface="Avenir"/>
                <a:cs typeface="Avenir"/>
                <a:sym typeface="Avenir"/>
              </a:rPr>
              <a:t>Background</a:t>
            </a:r>
            <a:endParaRPr sz="48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317515" y="1275326"/>
            <a:ext cx="8484715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March 2018 – Student Events Initiative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$16.50 per semester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$100,000 for events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$100,000 for student groups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Myer Horowitz Theater renovation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Failed by 5%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317515" y="3645647"/>
            <a:ext cx="7112000" cy="29546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April 2018 – surveyed 1904 students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Gathered data on why it failed &amp; feedback for the future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58% voted, 34.6% didn’t, 7.5% preferred not to say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Voted – 36.2% in favour, 34.8% against, 11.1% abstained, 17.5% did not say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457200" y="306923"/>
            <a:ext cx="6877050" cy="10694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4800"/>
              <a:buFont typeface="Avenir"/>
              <a:buNone/>
            </a:pPr>
            <a:r>
              <a:rPr lang="en-US" sz="48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Key Findings</a:t>
            </a:r>
            <a:endParaRPr sz="4800">
              <a:solidFill>
                <a:srgbClr val="FED60E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457200" y="1538941"/>
            <a:ext cx="7888941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Supporters thought the fee was reasonable (51.5%)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main reason for opposition was that the fee was too high (58.3%). </a:t>
            </a:r>
            <a:endParaRPr b="0" i="0" sz="2000" u="none" cap="none" strike="noStrik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41.4% of SEI “Yes” voters were in a student group, however, they only made up 16.9% of respondents who voted in the election.</a:t>
            </a:r>
            <a:endParaRPr/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457200" y="3361772"/>
            <a:ext cx="7748494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SEI “Yes” voters were in favour of the benefits presented by SEI, including more events on campus (58.2%), increasing student group funding (54.6%),  and supporting theatre renovations (52%)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Students who did not support SEI said the $12/semester (Horowitz renovation only) was the most favourable fee option at 41.7%.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457200" y="306923"/>
            <a:ext cx="6877050" cy="10694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4800"/>
              <a:buFont typeface="Avenir"/>
              <a:buNone/>
            </a:pPr>
            <a:r>
              <a:rPr lang="en-US" sz="48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Key Findings</a:t>
            </a:r>
            <a:endParaRPr sz="4800">
              <a:solidFill>
                <a:srgbClr val="FED60E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2"/>
              <a:buChar char="▪"/>
            </a:pPr>
            <a:r>
              <a:rPr lang="en-US" sz="240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65.0% “No” voters said the theatre was the least important aspect of the proposal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92"/>
              <a:buChar char="▪"/>
            </a:pPr>
            <a:r>
              <a:rPr lang="en-US" sz="209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indicated they do not use the theatre, and would not benefit from its renovating.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2"/>
              <a:buNone/>
            </a:pPr>
            <a:r>
              <a:t/>
            </a:r>
            <a:endParaRPr sz="2402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2"/>
              <a:buChar char="▪"/>
            </a:pPr>
            <a:r>
              <a:rPr lang="en-US" sz="240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The Student Ticket Discount program - most important among voters.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92"/>
              <a:buChar char="▪"/>
            </a:pPr>
            <a:r>
              <a:rPr lang="en-US" sz="209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Among “Yes” voters, the $100k Student Group Grants was the top priority (30.8%) - may be due to an overrepresentation of respondents in student groups.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2"/>
              <a:buNone/>
            </a:pPr>
            <a:r>
              <a:rPr lang="en-US" sz="240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 sz="2402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2"/>
              <a:buChar char="▪"/>
            </a:pPr>
            <a:r>
              <a:rPr lang="en-US" sz="240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66.5% of SEI “No” voters said that they were not aware of the benefits of the campaign</a:t>
            </a:r>
            <a:endParaRPr sz="2402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92"/>
              <a:buChar char="▪"/>
            </a:pPr>
            <a:r>
              <a:rPr lang="en-US" sz="2092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comments suggested that students would have benefited from more communication on SEI.</a:t>
            </a:r>
            <a:endParaRPr/>
          </a:p>
          <a:p>
            <a:pPr indent="-153924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ED60E"/>
              </a:buClr>
              <a:buSzPts val="2976"/>
              <a:buFont typeface="Noto Sans Symbols"/>
              <a:buNone/>
            </a:pPr>
            <a:r>
              <a:t/>
            </a:r>
            <a:endParaRPr sz="248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1C6B3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/>
        </p:nvSpPr>
        <p:spPr>
          <a:xfrm>
            <a:off x="2293085" y="268650"/>
            <a:ext cx="491845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Current Context</a:t>
            </a:r>
            <a:endParaRPr sz="4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20" name="Google Shape;120;p18"/>
          <p:cNvGrpSpPr/>
          <p:nvPr/>
        </p:nvGrpSpPr>
        <p:grpSpPr>
          <a:xfrm>
            <a:off x="178083" y="1353646"/>
            <a:ext cx="8811076" cy="1815882"/>
            <a:chOff x="178083" y="1353646"/>
            <a:chExt cx="8811076" cy="1815882"/>
          </a:xfrm>
        </p:grpSpPr>
        <p:sp>
          <p:nvSpPr>
            <p:cNvPr id="121" name="Google Shape;121;p18"/>
            <p:cNvSpPr txBox="1"/>
            <p:nvPr/>
          </p:nvSpPr>
          <p:spPr>
            <a:xfrm>
              <a:off x="515470" y="1353646"/>
              <a:ext cx="8473689" cy="18158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SUB – Owned by University, operated by SU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8"/>
            <p:cNvSpPr/>
            <p:nvPr/>
          </p:nvSpPr>
          <p:spPr>
            <a:xfrm>
              <a:off x="178083" y="1711767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8"/>
          <p:cNvGrpSpPr/>
          <p:nvPr/>
        </p:nvGrpSpPr>
        <p:grpSpPr>
          <a:xfrm>
            <a:off x="178083" y="2095692"/>
            <a:ext cx="8811076" cy="1815882"/>
            <a:chOff x="178083" y="2095692"/>
            <a:chExt cx="8811076" cy="1815882"/>
          </a:xfrm>
        </p:grpSpPr>
        <p:sp>
          <p:nvSpPr>
            <p:cNvPr id="124" name="Google Shape;124;p18"/>
            <p:cNvSpPr/>
            <p:nvPr/>
          </p:nvSpPr>
          <p:spPr>
            <a:xfrm>
              <a:off x="178083" y="2446325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8"/>
            <p:cNvSpPr txBox="1"/>
            <p:nvPr/>
          </p:nvSpPr>
          <p:spPr>
            <a:xfrm>
              <a:off x="515470" y="2095692"/>
              <a:ext cx="8473689" cy="18158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Direct consultation for big projects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18"/>
          <p:cNvGrpSpPr/>
          <p:nvPr/>
        </p:nvGrpSpPr>
        <p:grpSpPr>
          <a:xfrm>
            <a:off x="178083" y="2865693"/>
            <a:ext cx="8811076" cy="1815882"/>
            <a:chOff x="178083" y="2865693"/>
            <a:chExt cx="8811076" cy="1815882"/>
          </a:xfrm>
        </p:grpSpPr>
        <p:sp>
          <p:nvSpPr>
            <p:cNvPr id="127" name="Google Shape;127;p18"/>
            <p:cNvSpPr/>
            <p:nvPr/>
          </p:nvSpPr>
          <p:spPr>
            <a:xfrm>
              <a:off x="178083" y="3204895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8"/>
            <p:cNvSpPr txBox="1"/>
            <p:nvPr/>
          </p:nvSpPr>
          <p:spPr>
            <a:xfrm>
              <a:off x="515470" y="2865693"/>
              <a:ext cx="8473689" cy="18158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UAlberta - $1 bill deferred maintenance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8"/>
          <p:cNvGrpSpPr/>
          <p:nvPr/>
        </p:nvGrpSpPr>
        <p:grpSpPr>
          <a:xfrm>
            <a:off x="178083" y="3581400"/>
            <a:ext cx="8829006" cy="1815882"/>
            <a:chOff x="178083" y="3581400"/>
            <a:chExt cx="8829006" cy="1815882"/>
          </a:xfrm>
        </p:grpSpPr>
        <p:sp>
          <p:nvSpPr>
            <p:cNvPr id="130" name="Google Shape;130;p18"/>
            <p:cNvSpPr/>
            <p:nvPr/>
          </p:nvSpPr>
          <p:spPr>
            <a:xfrm>
              <a:off x="178083" y="3921567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8"/>
            <p:cNvSpPr txBox="1"/>
            <p:nvPr/>
          </p:nvSpPr>
          <p:spPr>
            <a:xfrm>
              <a:off x="533400" y="3581400"/>
              <a:ext cx="8473689" cy="18158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Viability of student fees </a:t>
              </a:r>
              <a:endParaRPr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18"/>
          <p:cNvGrpSpPr/>
          <p:nvPr/>
        </p:nvGrpSpPr>
        <p:grpSpPr>
          <a:xfrm>
            <a:off x="178083" y="4308725"/>
            <a:ext cx="8811076" cy="1815882"/>
            <a:chOff x="178083" y="4308725"/>
            <a:chExt cx="8811076" cy="1815882"/>
          </a:xfrm>
        </p:grpSpPr>
        <p:sp>
          <p:nvSpPr>
            <p:cNvPr id="133" name="Google Shape;133;p18"/>
            <p:cNvSpPr/>
            <p:nvPr/>
          </p:nvSpPr>
          <p:spPr>
            <a:xfrm>
              <a:off x="178083" y="4658167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8"/>
            <p:cNvSpPr txBox="1"/>
            <p:nvPr/>
          </p:nvSpPr>
          <p:spPr>
            <a:xfrm>
              <a:off x="515470" y="4308725"/>
              <a:ext cx="8473689" cy="18158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MHT generates revenue to fund services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18"/>
          <p:cNvGrpSpPr/>
          <p:nvPr/>
        </p:nvGrpSpPr>
        <p:grpSpPr>
          <a:xfrm>
            <a:off x="178083" y="4999537"/>
            <a:ext cx="8811076" cy="1815882"/>
            <a:chOff x="178083" y="4999537"/>
            <a:chExt cx="8811076" cy="1815882"/>
          </a:xfrm>
        </p:grpSpPr>
        <p:sp>
          <p:nvSpPr>
            <p:cNvPr id="136" name="Google Shape;136;p18"/>
            <p:cNvSpPr/>
            <p:nvPr/>
          </p:nvSpPr>
          <p:spPr>
            <a:xfrm>
              <a:off x="178083" y="5355646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8"/>
            <p:cNvSpPr txBox="1"/>
            <p:nvPr/>
          </p:nvSpPr>
          <p:spPr>
            <a:xfrm>
              <a:off x="515470" y="4999537"/>
              <a:ext cx="8473689" cy="18158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UASU desires to use MHT more for students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1C6B3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9"/>
          <p:cNvSpPr txBox="1"/>
          <p:nvPr/>
        </p:nvSpPr>
        <p:spPr>
          <a:xfrm>
            <a:off x="2257653" y="362804"/>
            <a:ext cx="491845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Current Context</a:t>
            </a:r>
            <a:endParaRPr sz="4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4" name="Google Shape;144;p19"/>
          <p:cNvSpPr txBox="1"/>
          <p:nvPr/>
        </p:nvSpPr>
        <p:spPr>
          <a:xfrm>
            <a:off x="670310" y="1348799"/>
            <a:ext cx="8473689" cy="5755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SUB – Owned by University, operated by SU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Direct consultation for big projects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UAlberta - $1 bill deferred maintenance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Voluntary Student Unionism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MHT generates revenue to fund services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UASU desire to use MHT more for students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5" name="Google Shape;145;p19"/>
          <p:cNvGrpSpPr/>
          <p:nvPr/>
        </p:nvGrpSpPr>
        <p:grpSpPr>
          <a:xfrm>
            <a:off x="381000" y="1676400"/>
            <a:ext cx="337387" cy="3981266"/>
            <a:chOff x="0" y="1676400"/>
            <a:chExt cx="337387" cy="3981266"/>
          </a:xfrm>
        </p:grpSpPr>
        <p:sp>
          <p:nvSpPr>
            <p:cNvPr id="146" name="Google Shape;146;p19"/>
            <p:cNvSpPr/>
            <p:nvPr/>
          </p:nvSpPr>
          <p:spPr>
            <a:xfrm>
              <a:off x="0" y="1676400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9"/>
            <p:cNvSpPr/>
            <p:nvPr/>
          </p:nvSpPr>
          <p:spPr>
            <a:xfrm>
              <a:off x="0" y="3169528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9"/>
            <p:cNvSpPr/>
            <p:nvPr/>
          </p:nvSpPr>
          <p:spPr>
            <a:xfrm>
              <a:off x="0" y="3886200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9"/>
            <p:cNvSpPr/>
            <p:nvPr/>
          </p:nvSpPr>
          <p:spPr>
            <a:xfrm>
              <a:off x="0" y="4622800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9"/>
            <p:cNvSpPr/>
            <p:nvPr/>
          </p:nvSpPr>
          <p:spPr>
            <a:xfrm>
              <a:off x="0" y="5320279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9"/>
            <p:cNvSpPr/>
            <p:nvPr/>
          </p:nvSpPr>
          <p:spPr>
            <a:xfrm>
              <a:off x="0" y="2410958"/>
              <a:ext cx="337387" cy="337387"/>
            </a:xfrm>
            <a:prstGeom prst="ellipse">
              <a:avLst/>
            </a:prstGeom>
            <a:solidFill>
              <a:srgbClr val="FED60E"/>
            </a:solidFill>
            <a:ln cap="flat" cmpd="sng" w="9525">
              <a:solidFill>
                <a:srgbClr val="FED60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ED60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2" name="Google Shape;152;p19"/>
          <p:cNvSpPr/>
          <p:nvPr/>
        </p:nvSpPr>
        <p:spPr>
          <a:xfrm>
            <a:off x="-133684" y="362804"/>
            <a:ext cx="9371263" cy="6167666"/>
          </a:xfrm>
          <a:prstGeom prst="rect">
            <a:avLst/>
          </a:prstGeom>
          <a:solidFill>
            <a:schemeClr val="dk1">
              <a:alpha val="87843"/>
            </a:scheme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9"/>
          <p:cNvSpPr txBox="1"/>
          <p:nvPr/>
        </p:nvSpPr>
        <p:spPr>
          <a:xfrm>
            <a:off x="718387" y="1348799"/>
            <a:ext cx="7546842" cy="415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How can UASU </a:t>
            </a:r>
            <a:b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sustainably mitigate </a:t>
            </a:r>
            <a:b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the threat of deferred maintenance in the </a:t>
            </a:r>
            <a:b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long-term while thriving </a:t>
            </a:r>
            <a:b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</a:br>
            <a:r>
              <a:rPr lang="en-US" sz="4400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in the short-term? </a:t>
            </a:r>
            <a:endParaRPr sz="4400">
              <a:solidFill>
                <a:srgbClr val="FED60E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4" name="Google Shape;154;p19"/>
          <p:cNvSpPr txBox="1"/>
          <p:nvPr/>
        </p:nvSpPr>
        <p:spPr>
          <a:xfrm>
            <a:off x="834663" y="-399939"/>
            <a:ext cx="2482278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 sz="30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9"/>
          <p:cNvSpPr txBox="1"/>
          <p:nvPr/>
        </p:nvSpPr>
        <p:spPr>
          <a:xfrm rot="10800000">
            <a:off x="5992361" y="2583994"/>
            <a:ext cx="2482278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 sz="30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0"/>
          <p:cNvSpPr txBox="1"/>
          <p:nvPr>
            <p:ph type="title"/>
          </p:nvPr>
        </p:nvSpPr>
        <p:spPr>
          <a:xfrm>
            <a:off x="457200" y="306923"/>
            <a:ext cx="6877050" cy="10694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3600"/>
              <a:buFont typeface="Avenir"/>
              <a:buNone/>
            </a:pPr>
            <a:r>
              <a:rPr lang="en-US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1 – “Your SUB” fee</a:t>
            </a:r>
            <a:endParaRPr>
              <a:solidFill>
                <a:srgbClr val="FED60E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2" name="Google Shape;162;p20"/>
          <p:cNvSpPr txBox="1"/>
          <p:nvPr>
            <p:ph idx="1" type="body"/>
          </p:nvPr>
        </p:nvSpPr>
        <p:spPr>
          <a:xfrm>
            <a:off x="457200" y="1600200"/>
            <a:ext cx="8229600" cy="1275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3840"/>
              <a:buFont typeface="Noto Sans Symbols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Fee paid by students, used for SUB renovations &amp; capital projects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SzPts val="3840"/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3" name="Google Shape;163;p20"/>
          <p:cNvSpPr txBox="1"/>
          <p:nvPr/>
        </p:nvSpPr>
        <p:spPr>
          <a:xfrm>
            <a:off x="457200" y="2875509"/>
            <a:ext cx="3776337" cy="2816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Advantages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Long-term, sustainable capital plan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Specific scope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Donor support is likely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“For students by students” </a:t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4" name="Google Shape;164;p20"/>
          <p:cNvSpPr txBox="1"/>
          <p:nvPr/>
        </p:nvSpPr>
        <p:spPr>
          <a:xfrm>
            <a:off x="4631461" y="2904421"/>
            <a:ext cx="3776337" cy="2446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Disadvantages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Doesn’t affect students who don’t use SUB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Can’t be used for projects outside of SUB</a:t>
            </a:r>
            <a:endParaRPr/>
          </a:p>
          <a:p>
            <a:pPr indent="-1333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>
            <p:ph type="title"/>
          </p:nvPr>
        </p:nvSpPr>
        <p:spPr>
          <a:xfrm>
            <a:off x="457200" y="306923"/>
            <a:ext cx="6877050" cy="10694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3600"/>
              <a:buFont typeface="Avenir"/>
              <a:buNone/>
            </a:pPr>
            <a:r>
              <a:rPr lang="en-US">
                <a:solidFill>
                  <a:srgbClr val="FED60E"/>
                </a:solidFill>
                <a:latin typeface="Avenir"/>
                <a:ea typeface="Avenir"/>
                <a:cs typeface="Avenir"/>
                <a:sym typeface="Avenir"/>
              </a:rPr>
              <a:t>2 – “Student Spaces” fee</a:t>
            </a:r>
            <a:endParaRPr>
              <a:solidFill>
                <a:srgbClr val="FED60E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1" name="Google Shape;171;p21"/>
          <p:cNvSpPr txBox="1"/>
          <p:nvPr>
            <p:ph idx="1" type="body"/>
          </p:nvPr>
        </p:nvSpPr>
        <p:spPr>
          <a:xfrm>
            <a:off x="457200" y="1600200"/>
            <a:ext cx="8229600" cy="1275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ED60E"/>
              </a:buClr>
              <a:buSzPts val="3840"/>
              <a:buFont typeface="Noto Sans Symbols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Student controlled funds used for non-academic spaces around campus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SzPts val="3840"/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2" name="Google Shape;172;p21"/>
          <p:cNvSpPr txBox="1"/>
          <p:nvPr/>
        </p:nvSpPr>
        <p:spPr>
          <a:xfrm>
            <a:off x="457200" y="2875509"/>
            <a:ext cx="4005654" cy="3185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Advantages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Sustainable capital plan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Assists university with DM problem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All students can benefit from it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Spreads value of UASU around campus</a:t>
            </a:r>
            <a:endParaRPr/>
          </a:p>
        </p:txBody>
      </p:sp>
      <p:sp>
        <p:nvSpPr>
          <p:cNvPr id="173" name="Google Shape;173;p21"/>
          <p:cNvSpPr txBox="1"/>
          <p:nvPr/>
        </p:nvSpPr>
        <p:spPr>
          <a:xfrm>
            <a:off x="4631461" y="2904421"/>
            <a:ext cx="3776337" cy="2816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Disadvantages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More general scope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Greater communication barriers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venir"/>
              <a:buChar char="•"/>
            </a:pPr>
            <a:r>
              <a:rPr lang="en-US" sz="24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Autonomy over funds but not over space </a:t>
            </a:r>
            <a:endParaRPr/>
          </a:p>
          <a:p>
            <a:pPr indent="-1333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apital Plan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